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2" r:id="rId2"/>
    <p:sldId id="308" r:id="rId3"/>
    <p:sldId id="307" r:id="rId4"/>
    <p:sldId id="298" r:id="rId5"/>
    <p:sldId id="299" r:id="rId6"/>
    <p:sldId id="300" r:id="rId7"/>
    <p:sldId id="309" r:id="rId8"/>
    <p:sldId id="302" r:id="rId9"/>
    <p:sldId id="305" r:id="rId10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66"/>
    <a:srgbClr val="2293AE"/>
    <a:srgbClr val="B9D0E5"/>
    <a:srgbClr val="9EBDD8"/>
    <a:srgbClr val="94B1CA"/>
    <a:srgbClr val="CC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1" autoAdjust="0"/>
    <p:restoredTop sz="94667" autoAdjust="0"/>
  </p:normalViewPr>
  <p:slideViewPr>
    <p:cSldViewPr snapToGrid="0" snapToObjects="1">
      <p:cViewPr varScale="1">
        <p:scale>
          <a:sx n="84" d="100"/>
          <a:sy n="84" d="100"/>
        </p:scale>
        <p:origin x="-157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276" cy="461804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0"/>
            <a:ext cx="3011276" cy="461804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2ADF28-0D80-459F-B28D-5E468F3F142A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90"/>
            <a:ext cx="3011276" cy="461804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2690"/>
            <a:ext cx="3011276" cy="461804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EDBADF-6936-4190-B29B-051232219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93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276" cy="461804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211" y="0"/>
            <a:ext cx="3011276" cy="461804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055E4C-B664-41F6-A546-F29C6A38E583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43" y="4387136"/>
            <a:ext cx="5558789" cy="4156234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90"/>
            <a:ext cx="3011276" cy="461804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211" y="8772690"/>
            <a:ext cx="3011276" cy="461804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2F030A-2548-4E4E-8179-BFC9F7F0C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2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14071-9C20-4816-9F75-C43F650DBC2B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693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72A4B-B00E-49DC-B7FE-7BB6BDE75E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3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A_NG_PPT_01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1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76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pc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14F9B9-FCD2-46AD-AC49-05463CB66F87}" type="datetimeFigureOut">
              <a:rPr lang="en-US"/>
              <a:pPr>
                <a:defRPr/>
              </a:pPr>
              <a:t>6/20/2017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0C9238-DDFF-412D-8161-FA4C582E09DA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48F058-0148-4148-A008-8BDE9FCAE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7497EE-26BE-44FF-9C67-70B553B2B0C2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23F7-90E6-40EE-A7D5-D0BD78DED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8ADF08-403B-40B3-B4F6-63D4D2B8C147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562525-BD4A-424F-9BED-102F81525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951AC2-E431-4036-BF16-030E70257056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AC1959-BA48-43AB-A27E-FD8057611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4C2E74-ACA7-4DF8-8FE9-3C3304908F19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4A2629-AD96-4F86-AFF0-2F88B7330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25FBD3-AA26-43B1-A877-6ACB847DC5FD}" type="datetimeFigureOut">
              <a:rPr lang="en-US"/>
              <a:pPr>
                <a:defRPr/>
              </a:pPr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3B1501-F3C5-489F-8D1E-85536103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4509D9E-8D99-4837-8C84-F10018EA8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2121"/>
            <a:ext cx="7772400" cy="1123495"/>
          </a:xfrm>
        </p:spPr>
        <p:txBody>
          <a:bodyPr>
            <a:normAutofit/>
          </a:bodyPr>
          <a:lstStyle/>
          <a:p>
            <a:r>
              <a:rPr lang="en-US" dirty="0" smtClean="0"/>
              <a:t>Aviation Weather Product Change: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65615"/>
            <a:ext cx="7772400" cy="1051423"/>
          </a:xfrm>
        </p:spPr>
        <p:txBody>
          <a:bodyPr>
            <a:noAutofit/>
          </a:bodyPr>
          <a:lstStyle/>
          <a:p>
            <a:r>
              <a:rPr lang="en-US" sz="2400" dirty="0" smtClean="0"/>
              <a:t>Retiring Legacy CONUS Area Forecasts (FAs), to Utilize Improved NWS Aviation Weather Products and Services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85800" y="3390901"/>
            <a:ext cx="2156552" cy="50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None/>
              <a:defRPr sz="2000" b="1" kern="1200">
                <a:solidFill>
                  <a:srgbClr val="8EB4E3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9933"/>
              </a:buClr>
              <a:buSzPct val="50000"/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Pct val="8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June </a:t>
            </a:r>
            <a:r>
              <a:rPr lang="en-US" dirty="0" smtClean="0">
                <a:solidFill>
                  <a:schemeClr val="bg1"/>
                </a:solidFill>
              </a:rPr>
              <a:t>15, 2017</a:t>
            </a:r>
          </a:p>
        </p:txBody>
      </p:sp>
    </p:spTree>
    <p:extLst>
      <p:ext uri="{BB962C8B-B14F-4D97-AF65-F5344CB8AC3E}">
        <p14:creationId xmlns:p14="http://schemas.microsoft.com/office/powerpoint/2010/main" val="32503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0213"/>
            <a:ext cx="9144000" cy="36512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Content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1663" y="1023118"/>
            <a:ext cx="8440813" cy="4082282"/>
          </a:xfrm>
        </p:spPr>
        <p:txBody>
          <a:bodyPr anchor="t"/>
          <a:lstStyle/>
          <a:p>
            <a:r>
              <a:rPr lang="en-US" sz="2400" dirty="0"/>
              <a:t>Overview of the Change</a:t>
            </a:r>
          </a:p>
          <a:p>
            <a:r>
              <a:rPr lang="en-US" sz="2400" dirty="0"/>
              <a:t>Aviation Weather Modernization</a:t>
            </a:r>
          </a:p>
          <a:p>
            <a:r>
              <a:rPr lang="en-US" sz="2400" dirty="0"/>
              <a:t>Why the Area Forecast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Implementation Milestones</a:t>
            </a:r>
          </a:p>
          <a:p>
            <a:r>
              <a:rPr lang="en-US" sz="2400" dirty="0" smtClean="0"/>
              <a:t>Graphical Forecasts for Aviation (GFA) Tool</a:t>
            </a:r>
          </a:p>
          <a:p>
            <a:r>
              <a:rPr lang="en-US" sz="2400" dirty="0" smtClean="0"/>
              <a:t>Contacts for Questions or Comments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76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0213"/>
            <a:ext cx="9144000" cy="36512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Overview of the Change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1663" y="1023118"/>
            <a:ext cx="8440813" cy="4082282"/>
          </a:xfrm>
        </p:spPr>
        <p:txBody>
          <a:bodyPr anchor="t"/>
          <a:lstStyle/>
          <a:p>
            <a:r>
              <a:rPr lang="en-US" sz="2400" dirty="0" smtClean="0"/>
              <a:t>On </a:t>
            </a:r>
            <a:r>
              <a:rPr lang="en-US" sz="2400" dirty="0" smtClean="0">
                <a:solidFill>
                  <a:schemeClr val="tx2"/>
                </a:solidFill>
              </a:rPr>
              <a:t>10 July 2017</a:t>
            </a:r>
            <a:r>
              <a:rPr lang="en-US" sz="2400" dirty="0" smtClean="0"/>
              <a:t>, a transition period of three (3) months, aimed at ensuring a smooth transition for aviation end-users, will begin.  During this time, users will have continued access to legacy FAs while being encouraged to consult the improved aviation weather products and services</a:t>
            </a:r>
          </a:p>
          <a:p>
            <a:r>
              <a:rPr lang="en-US" sz="2400" dirty="0"/>
              <a:t>On </a:t>
            </a:r>
            <a:r>
              <a:rPr lang="en-US" sz="2400" dirty="0" smtClean="0">
                <a:solidFill>
                  <a:schemeClr val="tx2"/>
                </a:solidFill>
              </a:rPr>
              <a:t>10 </a:t>
            </a:r>
            <a:r>
              <a:rPr lang="en-US" sz="2400" dirty="0">
                <a:solidFill>
                  <a:schemeClr val="tx2"/>
                </a:solidFill>
              </a:rPr>
              <a:t>October 2017</a:t>
            </a:r>
            <a:r>
              <a:rPr lang="en-US" sz="2400" dirty="0"/>
              <a:t>, the National Weather Service will cease production of six (6) legacy Areas Forecasts (FAs) covering the contiguous United States (CONUS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tx2"/>
                </a:solidFill>
              </a:rPr>
              <a:t>FAs </a:t>
            </a:r>
            <a:r>
              <a:rPr lang="en-US" sz="1800" i="1" dirty="0">
                <a:solidFill>
                  <a:schemeClr val="tx2"/>
                </a:solidFill>
              </a:rPr>
              <a:t>for Hawaii, Alaska, the Caribbean, and the Gulf of Mexico remain unaffected at this time.  Any potential changes to FAs outside </a:t>
            </a:r>
            <a:r>
              <a:rPr lang="en-US" sz="1800" i="1" dirty="0" smtClean="0">
                <a:solidFill>
                  <a:schemeClr val="tx2"/>
                </a:solidFill>
              </a:rPr>
              <a:t>the CONUS will </a:t>
            </a:r>
            <a:r>
              <a:rPr lang="en-US" sz="1800" i="1" dirty="0">
                <a:solidFill>
                  <a:schemeClr val="tx2"/>
                </a:solidFill>
              </a:rPr>
              <a:t>be communicated separately.</a:t>
            </a:r>
            <a:endParaRPr lang="en-US" sz="1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0213"/>
            <a:ext cx="9144000" cy="36512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Aviation Weather Modernization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1663" y="1023118"/>
            <a:ext cx="8440813" cy="4082282"/>
          </a:xfrm>
        </p:spPr>
        <p:txBody>
          <a:bodyPr anchor="t"/>
          <a:lstStyle/>
          <a:p>
            <a:r>
              <a:rPr lang="en-US" sz="2400" dirty="0"/>
              <a:t>M</a:t>
            </a:r>
            <a:r>
              <a:rPr lang="en-US" sz="2400" dirty="0" smtClean="0"/>
              <a:t>any NWS aviation weather products are decades old, with little change in format</a:t>
            </a:r>
          </a:p>
          <a:p>
            <a:r>
              <a:rPr lang="en-US" sz="2400" dirty="0" smtClean="0"/>
              <a:t>To address this issue, FAA and NWS have undertaken a joint review of weather information produced by NWS for aviation purposes</a:t>
            </a:r>
          </a:p>
          <a:p>
            <a:r>
              <a:rPr lang="en-US" sz="2400" dirty="0" smtClean="0"/>
              <a:t>Primary goals of the review, include:</a:t>
            </a:r>
            <a:endParaRPr lang="en-US" sz="800" dirty="0" smtClean="0"/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Improving NWS products in-support of aviation weather;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Increasing emphasis on digital products and identifying opportunities to digitize legacy NWS products and services;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Identifying and removing products and services with duplicative information;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Identifying and removing products and services of limited utility to aviators; and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Focusing the activities of NWS forecasters, in order to maximize operational benefit(s).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BA8F6780-3C32-45EF-AD10-4A12A3C143F5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344488"/>
            <a:ext cx="9144000" cy="609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Why the Area Forecast?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1663" y="1066800"/>
            <a:ext cx="8517932" cy="4082282"/>
          </a:xfrm>
        </p:spPr>
        <p:txBody>
          <a:bodyPr anchor="t"/>
          <a:lstStyle/>
          <a:p>
            <a:r>
              <a:rPr lang="en-US" sz="2000" dirty="0" smtClean="0"/>
              <a:t>The joint-agency working group recommended the FA be retired in-favor of existing, more-modern digital and graphical forecast products that provide improved weather information to pilots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imitations of the FA identified by the working group include: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Unwieldy geographical coverage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Strict character limitation </a:t>
            </a:r>
            <a:r>
              <a:rPr lang="en-US" sz="1600" dirty="0">
                <a:solidFill>
                  <a:schemeClr val="tx2"/>
                </a:solidFill>
              </a:rPr>
              <a:t>(legacy teletype requirement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Prohibition on describing </a:t>
            </a:r>
            <a:r>
              <a:rPr lang="en-US" sz="1600" dirty="0">
                <a:solidFill>
                  <a:schemeClr val="tx2"/>
                </a:solidFill>
              </a:rPr>
              <a:t>IFR conditions (reserved for SIGMETs and AIRMETs)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Update rates significantly less than other, more-modern products </a:t>
            </a:r>
            <a:r>
              <a:rPr lang="en-US" sz="1600" dirty="0">
                <a:solidFill>
                  <a:schemeClr val="tx2"/>
                </a:solidFill>
              </a:rPr>
              <a:t>and </a:t>
            </a:r>
            <a:r>
              <a:rPr lang="en-US" sz="1600" dirty="0" smtClean="0">
                <a:solidFill>
                  <a:schemeClr val="tx2"/>
                </a:solidFill>
              </a:rPr>
              <a:t>services</a:t>
            </a:r>
          </a:p>
          <a:p>
            <a:r>
              <a:rPr lang="en-US" sz="2000" dirty="0" smtClean="0"/>
              <a:t>While </a:t>
            </a:r>
            <a:r>
              <a:rPr lang="en-US" sz="2000" dirty="0"/>
              <a:t>the FA met aviation weather information needs for many years, </a:t>
            </a:r>
            <a:r>
              <a:rPr lang="en-US" sz="2000" dirty="0" smtClean="0"/>
              <a:t>NWS today provides equivalent (or better) information </a:t>
            </a:r>
            <a:r>
              <a:rPr lang="en-US" sz="2000" dirty="0"/>
              <a:t>through a number of </a:t>
            </a:r>
            <a:r>
              <a:rPr lang="en-US" sz="2000" dirty="0" smtClean="0"/>
              <a:t>alternative products</a:t>
            </a:r>
            <a:endParaRPr lang="en-US" sz="2000" dirty="0"/>
          </a:p>
          <a:p>
            <a:pPr marL="342900" lvl="1" indent="-342900">
              <a:buClr>
                <a:srgbClr val="9BBB59"/>
              </a:buClr>
              <a:buSzPct val="100000"/>
              <a:buFont typeface="Arial" charset="0"/>
              <a:buChar char="•"/>
            </a:pPr>
            <a:r>
              <a:rPr lang="en-US" sz="2000" dirty="0"/>
              <a:t>Retiring the FA </a:t>
            </a:r>
            <a:r>
              <a:rPr lang="en-US" sz="2000" dirty="0" smtClean="0"/>
              <a:t>allows the </a:t>
            </a:r>
            <a:r>
              <a:rPr lang="en-US" sz="2000" dirty="0"/>
              <a:t>effort of NWS forecasters </a:t>
            </a:r>
            <a:r>
              <a:rPr lang="en-US" sz="2000" dirty="0" smtClean="0"/>
              <a:t>to be focused on </a:t>
            </a:r>
            <a:r>
              <a:rPr lang="en-US" sz="2000" dirty="0"/>
              <a:t>maximizing operational </a:t>
            </a:r>
            <a:r>
              <a:rPr lang="en-US" sz="2000" dirty="0" smtClean="0"/>
              <a:t>benefit(s) </a:t>
            </a:r>
            <a:r>
              <a:rPr lang="en-US" sz="2000" dirty="0"/>
              <a:t>to </a:t>
            </a:r>
            <a:r>
              <a:rPr lang="en-US" sz="2000" dirty="0" smtClean="0"/>
              <a:t>aviators and other end-users</a:t>
            </a:r>
            <a:endParaRPr lang="en-US" sz="2000" dirty="0"/>
          </a:p>
          <a:p>
            <a:pPr marL="342900" lvl="1" indent="-342900">
              <a:buClr>
                <a:srgbClr val="9BBB59"/>
              </a:buClr>
              <a:buSzPct val="100000"/>
              <a:buFont typeface="Arial" charset="0"/>
              <a:buChar char="•"/>
            </a:pPr>
            <a:r>
              <a:rPr lang="en-US" sz="2000" dirty="0"/>
              <a:t>Transitioning to more-modern digital and graphical forecasts will provide improved weather information to decision-makers</a:t>
            </a:r>
          </a:p>
          <a:p>
            <a:pPr marL="342900" lvl="1" indent="-342900">
              <a:buFontTx/>
              <a:buChar char="•"/>
            </a:pPr>
            <a:endParaRPr lang="en-US" sz="2200" b="1" dirty="0">
              <a:ea typeface="+mn-ea"/>
              <a:cs typeface="+mn-cs"/>
            </a:endParaRP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BA8F6780-3C32-45EF-AD10-4A12A3C143F5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344488"/>
            <a:ext cx="9144000" cy="609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Implementation Milestones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1663" y="1066800"/>
            <a:ext cx="8517932" cy="4082282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The joint-agency working group completed an extensive analysis, mapping underlying weather information elements in the FA to more-modern NWS aviation weather products and services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With few exceptions, the individual weather information elements are available elsewhere in better temporal and/or spatial resolution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Improved NWS aviation weather information was compiled into a Graphical Forecasts for Aviation (GFA) Tool, and made available to aviation end-users and Flight Service briefers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Multiple Safety </a:t>
            </a:r>
            <a:r>
              <a:rPr lang="en-US" sz="2000" dirty="0"/>
              <a:t>Risk </a:t>
            </a:r>
            <a:r>
              <a:rPr lang="en-US" sz="2000" dirty="0" smtClean="0"/>
              <a:t>Assessments addressing the change were completed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 transition </a:t>
            </a:r>
            <a:r>
              <a:rPr lang="en-US" sz="2000" dirty="0">
                <a:solidFill>
                  <a:schemeClr val="tx2"/>
                </a:solidFill>
              </a:rPr>
              <a:t>period of three (3) months, aimed at ensuring a smooth transition for aviation end-users, </a:t>
            </a:r>
            <a:r>
              <a:rPr lang="en-US" sz="2000" dirty="0" smtClean="0">
                <a:solidFill>
                  <a:schemeClr val="tx2"/>
                </a:solidFill>
              </a:rPr>
              <a:t>will commence 10 July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2"/>
                </a:solidFill>
              </a:rPr>
              <a:t>On 10 October 2017, the National Weather Service will cease production of </a:t>
            </a:r>
            <a:r>
              <a:rPr lang="en-US" sz="2000" b="1" i="1" dirty="0" smtClean="0">
                <a:solidFill>
                  <a:schemeClr val="tx2"/>
                </a:solidFill>
              </a:rPr>
              <a:t>the six </a:t>
            </a:r>
            <a:r>
              <a:rPr lang="en-US" sz="2000" b="1" i="1" dirty="0">
                <a:solidFill>
                  <a:schemeClr val="tx2"/>
                </a:solidFill>
              </a:rPr>
              <a:t>(6) legacy </a:t>
            </a:r>
            <a:r>
              <a:rPr lang="en-US" sz="2000" b="1" i="1" dirty="0" smtClean="0">
                <a:solidFill>
                  <a:schemeClr val="tx2"/>
                </a:solidFill>
              </a:rPr>
              <a:t>FAs </a:t>
            </a:r>
            <a:r>
              <a:rPr lang="en-US" sz="2000" b="1" i="1" dirty="0">
                <a:solidFill>
                  <a:schemeClr val="tx2"/>
                </a:solidFill>
              </a:rPr>
              <a:t>covering the </a:t>
            </a:r>
            <a:r>
              <a:rPr lang="en-US" sz="2000" b="1" i="1" dirty="0" smtClean="0">
                <a:solidFill>
                  <a:schemeClr val="tx2"/>
                </a:solidFill>
              </a:rPr>
              <a:t>CONUS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BA8F6780-3C32-45EF-AD10-4A12A3C143F5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4488"/>
            <a:ext cx="9144000" cy="6096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Graphical Forecasts for Aviation Tool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1663" y="1066800"/>
            <a:ext cx="8517932" cy="4082282"/>
          </a:xfrm>
        </p:spPr>
        <p:txBody>
          <a:bodyPr anchor="t"/>
          <a:lstStyle/>
          <a:p>
            <a:r>
              <a:rPr lang="en-US" sz="2000" dirty="0" smtClean="0"/>
              <a:t>The Graphical Forecasts for Aviation (GFA) Tool can be accessed via the following URL:  https://www.aviationweather.gov/gfa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4" y="1915557"/>
            <a:ext cx="847725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77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0" y="53226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tx2"/>
                </a:solidFill>
                <a:latin typeface="Arial"/>
                <a:ea typeface="+mj-ea"/>
                <a:cs typeface="Arial"/>
              </a:rPr>
              <a:t>Questions or Comments?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913" y="2188981"/>
            <a:ext cx="425343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cs typeface="Arial" charset="0"/>
              </a:rPr>
              <a:t>Michael ‘Pat’ Murphy</a:t>
            </a:r>
            <a:r>
              <a:rPr lang="en-US" sz="1400" dirty="0" smtClean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1400" dirty="0" smtClean="0">
                <a:solidFill>
                  <a:schemeClr val="tx2"/>
                </a:solidFill>
                <a:cs typeface="Arial" charset="0"/>
              </a:rPr>
            </a:br>
            <a:r>
              <a:rPr lang="en-US" sz="1400" dirty="0" smtClean="0">
                <a:solidFill>
                  <a:schemeClr val="tx2"/>
                </a:solidFill>
                <a:cs typeface="Arial" charset="0"/>
              </a:rPr>
              <a:t>Policy &amp; Requirements Branch</a:t>
            </a:r>
          </a:p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NextGen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Aviation Weather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Division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Federal Aviation Administration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(202)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267-2788</a:t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michael.murphy@faa.gov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Kevin Stone</a:t>
            </a:r>
            <a:r>
              <a:rPr lang="en-US" sz="1400" dirty="0">
                <a:solidFill>
                  <a:schemeClr val="tx2"/>
                </a:solidFill>
              </a:rPr>
              <a:t/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Aviation and Space Weather Services Branch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Analyze, Forecast and Support Office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National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Weather Service</a:t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(301)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427-9363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kevin.stone@noaa.gov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84728" y="2187844"/>
            <a:ext cx="195365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cs typeface="Arial" charset="0"/>
              </a:rPr>
              <a:t>FAA Contact</a:t>
            </a:r>
            <a:endParaRPr lang="en-US" sz="1400" dirty="0" smtClean="0">
              <a:solidFill>
                <a:schemeClr val="tx2"/>
              </a:solidFill>
              <a:cs typeface="Arial" charset="0"/>
            </a:endParaRPr>
          </a:p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NWS Contact</a:t>
            </a:r>
            <a:r>
              <a:rPr lang="en-US" sz="1400" dirty="0">
                <a:solidFill>
                  <a:schemeClr val="tx2"/>
                </a:solidFill>
              </a:rPr>
              <a:t/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00817" y="2198861"/>
            <a:ext cx="0" cy="30561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</p:spPr>
        <p:txBody>
          <a:bodyPr/>
          <a:lstStyle/>
          <a:p>
            <a:pPr algn="r">
              <a:defRPr/>
            </a:pPr>
            <a:fld id="{B4A26A68-5EEF-42D8-993E-FBF6F2164B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FAA_NG_PPT_04_He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16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nssl.noaa.gov/news/logos/noaa_whi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81" y="5310890"/>
            <a:ext cx="546333" cy="54633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48984" y="5319873"/>
            <a:ext cx="1656479" cy="5693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100" b="1" cap="none" spc="-300" dirty="0" smtClean="0">
                <a:ln w="10541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</a:rPr>
              <a:t>NOAA</a:t>
            </a:r>
            <a:endParaRPr lang="en-US" sz="3100" b="1" cap="none" spc="-300" dirty="0">
              <a:ln w="10541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6302</TotalTime>
  <Words>594</Words>
  <Application>Microsoft Office PowerPoint</Application>
  <PresentationFormat>On-screen Show (4:3)</PresentationFormat>
  <Paragraphs>61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Aviation Weather Product Change:</vt:lpstr>
      <vt:lpstr>Content</vt:lpstr>
      <vt:lpstr>Overview of the Change</vt:lpstr>
      <vt:lpstr>Aviation Weather Modernization </vt:lpstr>
      <vt:lpstr>Why the Area Forecast?</vt:lpstr>
      <vt:lpstr>Implementation Milestones</vt:lpstr>
      <vt:lpstr>Graphical Forecasts for Aviation Tool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AVS Enterprise</cp:lastModifiedBy>
  <cp:revision>232</cp:revision>
  <cp:lastPrinted>2015-03-04T17:58:29Z</cp:lastPrinted>
  <dcterms:created xsi:type="dcterms:W3CDTF">2011-05-05T22:04:56Z</dcterms:created>
  <dcterms:modified xsi:type="dcterms:W3CDTF">2017-06-20T22:18:39Z</dcterms:modified>
</cp:coreProperties>
</file>